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2" r:id="rId4"/>
    <p:sldId id="289" r:id="rId5"/>
    <p:sldId id="297" r:id="rId6"/>
    <p:sldId id="290" r:id="rId7"/>
    <p:sldId id="291" r:id="rId8"/>
    <p:sldId id="293" r:id="rId9"/>
    <p:sldId id="294" r:id="rId10"/>
    <p:sldId id="295"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ele Stuckey" initials="AS" lastIdx="2" clrIdx="0">
    <p:extLst>
      <p:ext uri="{19B8F6BF-5375-455C-9EA6-DF929625EA0E}">
        <p15:presenceInfo xmlns:p15="http://schemas.microsoft.com/office/powerpoint/2012/main" userId="S-1-5-21-3899912524-3734028657-2948658809-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4"/>
    <p:restoredTop sz="94646"/>
  </p:normalViewPr>
  <p:slideViewPr>
    <p:cSldViewPr snapToGrid="0" snapToObjects="1" showGuides="1">
      <p:cViewPr varScale="1">
        <p:scale>
          <a:sx n="70" d="100"/>
          <a:sy n="70" d="100"/>
        </p:scale>
        <p:origin x="75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A3605-0A11-7E4E-984D-51AD72D540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5DE1A58-E9F1-4B49-979E-94806B1C4E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C2634AA-CDD9-9E45-BE6C-0F4CE536B55F}"/>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3DBEB216-7D7D-164D-AD2C-8E518F9955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08C282-76D5-0D41-9291-F47728836651}"/>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2580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29FDEC-5F5B-E04F-95D8-C525E13156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0F0E07B-4664-F04F-A059-CB22708CD3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1C2D322-5A0D-7040-8CC3-0A1B5B590843}"/>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0D4B5F1B-FDB1-CD44-8F62-C52F7FEEB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891534F-89B6-714D-9E49-A011FB91FB49}"/>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86569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3A8BFA3-B2C7-2C4D-ABBA-B5BD16ECF8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6F165E8-B0B2-FA4A-BAE3-641C43B078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FCEA098-03FF-5A4E-AA43-5BAFA0CAE701}"/>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5B9A902E-892B-DA4F-AB4B-EF7C64E54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5F9C802-C874-3A4F-A61D-6B7CEFA8BE0F}"/>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11245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739B3-0765-284E-9E4B-D1B5355228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DE835DB-5D5E-6643-85A0-430C2380E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EDEED43-3A1F-2244-9F35-72DD4E5540CF}"/>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871A91C1-331B-754A-9BA5-313CFEA7B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A9F908F-583C-8B4A-8398-CBC1D71BF707}"/>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52181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09774-913B-7944-93B0-255D73AEB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D2F8437-CFBD-734D-86A7-EF06A436E4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9341F92-E4CD-E244-9466-3F31D72565AF}"/>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7C369D7D-AB81-F84B-9847-94663951C1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8E1993A-E712-204A-9AFE-5574A75BBE0B}"/>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93480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013A3A-301E-C94D-8F60-DB4F76DF8E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FDB766B-C406-384E-89AB-FBE02295E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264D308B-72F8-C048-894B-8ADCF4B08E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0AE2F62D-1CEF-CA48-A42C-E414C607D8C5}"/>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6" name="Footer Placeholder 5">
            <a:extLst>
              <a:ext uri="{FF2B5EF4-FFF2-40B4-BE49-F238E27FC236}">
                <a16:creationId xmlns:a16="http://schemas.microsoft.com/office/drawing/2014/main" xmlns="" id="{54A8E9DE-6C8A-DB44-87B6-0480E4785A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EED30F1-D507-EA4A-97E1-FE9141D25EDE}"/>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115434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5D530-EEDF-CA46-AD44-ECB28B9F45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0443161-EA5B-0047-8FDB-3BA2C67647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B1E01A8-1A96-6740-94F7-1EEF21DD27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A3549C5-36E1-7F47-893C-A9CABF9B53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553015F-DFD2-1B49-AD6C-066E50BA56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41EDCC1-5D0A-664F-AB3F-750D432EF4F9}"/>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8" name="Footer Placeholder 7">
            <a:extLst>
              <a:ext uri="{FF2B5EF4-FFF2-40B4-BE49-F238E27FC236}">
                <a16:creationId xmlns:a16="http://schemas.microsoft.com/office/drawing/2014/main" xmlns="" id="{389B3062-3A21-124B-9567-C7651AA9ECF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8DCCF353-E283-0F43-A744-9F9E7F0050DC}"/>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41490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20824-2104-4848-B02A-BD1E3C20BD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C2409C7-CC80-8C4A-9C9F-64AD89283B77}"/>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4" name="Footer Placeholder 3">
            <a:extLst>
              <a:ext uri="{FF2B5EF4-FFF2-40B4-BE49-F238E27FC236}">
                <a16:creationId xmlns:a16="http://schemas.microsoft.com/office/drawing/2014/main" xmlns="" id="{760FE14A-7997-E44F-8569-E9FA8817B3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6ED6043-94E5-7641-B76D-72B02F38F8AA}"/>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136530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ED1E79B-6C1E-7443-9ED8-904B41E6A3E4}"/>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3" name="Footer Placeholder 2">
            <a:extLst>
              <a:ext uri="{FF2B5EF4-FFF2-40B4-BE49-F238E27FC236}">
                <a16:creationId xmlns:a16="http://schemas.microsoft.com/office/drawing/2014/main" xmlns="" id="{85731D07-01F9-A741-B922-62A5E1096B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D36534B-5503-9240-9997-5A470F451A0C}"/>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397711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187021-2961-C24A-A367-9C5A2BF00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9BD605F-DBE4-1249-8048-BF06D98415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3453DDCE-591B-2540-95DA-A8F3A59F0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1FB81EE-389A-9641-A429-98D35BCB5AE9}"/>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6" name="Footer Placeholder 5">
            <a:extLst>
              <a:ext uri="{FF2B5EF4-FFF2-40B4-BE49-F238E27FC236}">
                <a16:creationId xmlns:a16="http://schemas.microsoft.com/office/drawing/2014/main" xmlns="" id="{81D95760-B0EE-DC4A-8209-989DEB3A91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B0DD176-FF65-2B43-90AE-588604A8A146}"/>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22764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D043AB-9838-FE4A-BAE8-F07F0B27D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1D82287-B48D-3D4B-BC99-589D3D2AD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E6094DE5-F532-5F47-98A3-82663BCBF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BF396B7-1F5F-1248-AF4E-85614539345D}"/>
              </a:ext>
            </a:extLst>
          </p:cNvPr>
          <p:cNvSpPr>
            <a:spLocks noGrp="1"/>
          </p:cNvSpPr>
          <p:nvPr>
            <p:ph type="dt" sz="half" idx="10"/>
          </p:nvPr>
        </p:nvSpPr>
        <p:spPr/>
        <p:txBody>
          <a:bodyPr/>
          <a:lstStyle/>
          <a:p>
            <a:fld id="{A7D7B5E7-6BC5-1A44-92F4-15747D0845F7}" type="datetimeFigureOut">
              <a:rPr lang="en-GB" smtClean="0"/>
              <a:t>12/11/2021</a:t>
            </a:fld>
            <a:endParaRPr lang="en-GB"/>
          </a:p>
        </p:txBody>
      </p:sp>
      <p:sp>
        <p:nvSpPr>
          <p:cNvPr id="6" name="Footer Placeholder 5">
            <a:extLst>
              <a:ext uri="{FF2B5EF4-FFF2-40B4-BE49-F238E27FC236}">
                <a16:creationId xmlns:a16="http://schemas.microsoft.com/office/drawing/2014/main" xmlns="" id="{842C1BD1-13A9-7343-A0B2-0F828D39EA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B91D99F-712B-7D41-B193-0A745B558137}"/>
              </a:ext>
            </a:extLst>
          </p:cNvPr>
          <p:cNvSpPr>
            <a:spLocks noGrp="1"/>
          </p:cNvSpPr>
          <p:nvPr>
            <p:ph type="sldNum" sz="quarter" idx="12"/>
          </p:nvPr>
        </p:nvSpPr>
        <p:spPr/>
        <p:txBody>
          <a:bodyPr/>
          <a:lstStyle/>
          <a:p>
            <a:fld id="{C0021322-2281-384B-A33D-27FAD7B1A73F}" type="slidenum">
              <a:rPr lang="en-GB" smtClean="0"/>
              <a:t>‹#›</a:t>
            </a:fld>
            <a:endParaRPr lang="en-GB"/>
          </a:p>
        </p:txBody>
      </p:sp>
    </p:spTree>
    <p:extLst>
      <p:ext uri="{BB962C8B-B14F-4D97-AF65-F5344CB8AC3E}">
        <p14:creationId xmlns:p14="http://schemas.microsoft.com/office/powerpoint/2010/main" val="81780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8FA7C5-A67F-424A-A187-362AF3147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657B097-062F-2040-AF10-78F416888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C9534B-68BD-B247-A3EA-1D6B01FBD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7B5E7-6BC5-1A44-92F4-15747D0845F7}" type="datetimeFigureOut">
              <a:rPr lang="en-GB" smtClean="0"/>
              <a:t>12/11/2021</a:t>
            </a:fld>
            <a:endParaRPr lang="en-GB"/>
          </a:p>
        </p:txBody>
      </p:sp>
      <p:sp>
        <p:nvSpPr>
          <p:cNvPr id="5" name="Footer Placeholder 4">
            <a:extLst>
              <a:ext uri="{FF2B5EF4-FFF2-40B4-BE49-F238E27FC236}">
                <a16:creationId xmlns:a16="http://schemas.microsoft.com/office/drawing/2014/main" xmlns="" id="{F8D7A41A-2C6B-3348-A04C-A8DB4064C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CE0166F-1C63-4E49-BF78-E84FFB471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21322-2281-384B-A33D-27FAD7B1A73F}" type="slidenum">
              <a:rPr lang="en-GB" smtClean="0"/>
              <a:t>‹#›</a:t>
            </a:fld>
            <a:endParaRPr lang="en-GB"/>
          </a:p>
        </p:txBody>
      </p:sp>
    </p:spTree>
    <p:extLst>
      <p:ext uri="{BB962C8B-B14F-4D97-AF65-F5344CB8AC3E}">
        <p14:creationId xmlns:p14="http://schemas.microsoft.com/office/powerpoint/2010/main" val="65938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276447"/>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0" dirty="0">
                <a:solidFill>
                  <a:srgbClr val="0070C0"/>
                </a:solidFill>
                <a:latin typeface="Comic Sans MS" panose="030F0902030302020204" pitchFamily="66" charset="0"/>
              </a:rPr>
              <a:t>Richmond Preschool CIC</a:t>
            </a:r>
          </a:p>
          <a:p>
            <a:pPr algn="ctr"/>
            <a:endParaRPr lang="en-GB" sz="7000" dirty="0">
              <a:solidFill>
                <a:schemeClr val="tx1"/>
              </a:solidFill>
              <a:latin typeface="Comic Sans MS" panose="030F0902030302020204" pitchFamily="66" charset="0"/>
            </a:endParaRPr>
          </a:p>
          <a:p>
            <a:pPr algn="ctr"/>
            <a:r>
              <a:rPr lang="en-GB" sz="7000" b="1" dirty="0">
                <a:solidFill>
                  <a:srgbClr val="0070C0"/>
                </a:solidFill>
                <a:latin typeface="Comic Sans MS" panose="030F0902030302020204" pitchFamily="66" charset="0"/>
              </a:rPr>
              <a:t> </a:t>
            </a:r>
            <a:endParaRPr lang="en-GB" sz="7000" dirty="0">
              <a:solidFill>
                <a:schemeClr val="tx1"/>
              </a:solidFill>
              <a:latin typeface="Comic Sans MS" panose="030F0902030302020204" pitchFamily="66" charset="0"/>
            </a:endParaRPr>
          </a:p>
        </p:txBody>
      </p:sp>
      <p:sp>
        <p:nvSpPr>
          <p:cNvPr id="5" name="Title 1">
            <a:extLst>
              <a:ext uri="{FF2B5EF4-FFF2-40B4-BE49-F238E27FC236}">
                <a16:creationId xmlns:a16="http://schemas.microsoft.com/office/drawing/2014/main" xmlns="" id="{212C8331-E42B-40AF-9976-DF2F6441C7B0}"/>
              </a:ext>
            </a:extLst>
          </p:cNvPr>
          <p:cNvSpPr>
            <a:spLocks noGrp="1"/>
          </p:cNvSpPr>
          <p:nvPr>
            <p:ph type="ctrTitle"/>
          </p:nvPr>
        </p:nvSpPr>
        <p:spPr>
          <a:xfrm>
            <a:off x="2209799" y="3764016"/>
            <a:ext cx="7772400" cy="1470025"/>
          </a:xfrm>
        </p:spPr>
        <p:txBody>
          <a:bodyPr>
            <a:noAutofit/>
          </a:bodyPr>
          <a:lstStyle/>
          <a:p>
            <a:r>
              <a:rPr lang="en-US" sz="6600" b="1" dirty="0">
                <a:latin typeface="Sassoon Infant Rg" panose="02000503030000020003" pitchFamily="2" charset="0"/>
                <a:ea typeface="Sassoon Infant Rg" panose="02000503030000020003" pitchFamily="2" charset="0"/>
              </a:rPr>
              <a:t>Oral Health for Parents</a:t>
            </a:r>
          </a:p>
        </p:txBody>
      </p:sp>
    </p:spTree>
    <p:extLst>
      <p:ext uri="{BB962C8B-B14F-4D97-AF65-F5344CB8AC3E}">
        <p14:creationId xmlns:p14="http://schemas.microsoft.com/office/powerpoint/2010/main" val="391580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Help floss your child’s teeth from aged 2-3.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5" name="Picture 4">
            <a:extLst>
              <a:ext uri="{FF2B5EF4-FFF2-40B4-BE49-F238E27FC236}">
                <a16:creationId xmlns:a16="http://schemas.microsoft.com/office/drawing/2014/main" xmlns="" id="{A8431F34-9EBA-4F01-B0D5-48F72BDCB5EE}"/>
              </a:ext>
            </a:extLst>
          </p:cNvPr>
          <p:cNvPicPr>
            <a:picLocks noChangeAspect="1"/>
          </p:cNvPicPr>
          <p:nvPr/>
        </p:nvPicPr>
        <p:blipFill>
          <a:blip r:embed="rId3"/>
          <a:stretch>
            <a:fillRect/>
          </a:stretch>
        </p:blipFill>
        <p:spPr>
          <a:xfrm>
            <a:off x="7732266" y="3273818"/>
            <a:ext cx="2419350" cy="2324100"/>
          </a:xfrm>
          <a:prstGeom prst="rect">
            <a:avLst/>
          </a:prstGeom>
        </p:spPr>
      </p:pic>
    </p:spTree>
    <p:extLst>
      <p:ext uri="{BB962C8B-B14F-4D97-AF65-F5344CB8AC3E}">
        <p14:creationId xmlns:p14="http://schemas.microsoft.com/office/powerpoint/2010/main" val="22339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More Information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r>
              <a:rPr lang="en-GB" sz="3600" dirty="0">
                <a:solidFill>
                  <a:schemeClr val="tx1"/>
                </a:solidFill>
                <a:latin typeface="Sassoon Infant Rg" panose="02000503030000020003" pitchFamily="2" charset="0"/>
                <a:ea typeface="Sassoon Infant Rg" panose="02000503030000020003" pitchFamily="2" charset="0"/>
              </a:rPr>
              <a:t>https://teethteam.org.uk/resources/BSPD-Practical-parenting-guide.pdf</a:t>
            </a:r>
          </a:p>
        </p:txBody>
      </p:sp>
      <p:pic>
        <p:nvPicPr>
          <p:cNvPr id="3" name="Picture 2">
            <a:extLst>
              <a:ext uri="{FF2B5EF4-FFF2-40B4-BE49-F238E27FC236}">
                <a16:creationId xmlns:a16="http://schemas.microsoft.com/office/drawing/2014/main" xmlns="" id="{FA03E54A-0267-4EEC-8253-6D821388FDC4}"/>
              </a:ext>
            </a:extLst>
          </p:cNvPr>
          <p:cNvPicPr>
            <a:picLocks noChangeAspect="1"/>
          </p:cNvPicPr>
          <p:nvPr/>
        </p:nvPicPr>
        <p:blipFill>
          <a:blip r:embed="rId3"/>
          <a:stretch>
            <a:fillRect/>
          </a:stretch>
        </p:blipFill>
        <p:spPr>
          <a:xfrm>
            <a:off x="5019835" y="456130"/>
            <a:ext cx="1822721" cy="1804185"/>
          </a:xfrm>
          <a:prstGeom prst="rect">
            <a:avLst/>
          </a:prstGeom>
        </p:spPr>
      </p:pic>
    </p:spTree>
    <p:extLst>
      <p:ext uri="{BB962C8B-B14F-4D97-AF65-F5344CB8AC3E}">
        <p14:creationId xmlns:p14="http://schemas.microsoft.com/office/powerpoint/2010/main" val="35914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9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Why is oral health so important? </a:t>
            </a:r>
          </a:p>
          <a:p>
            <a:pPr algn="ctr"/>
            <a:endParaRPr lang="en-GB" sz="1600" b="1" dirty="0">
              <a:solidFill>
                <a:srgbClr val="0070C0"/>
              </a:solidFill>
              <a:latin typeface="Sassoon Infant Rg" panose="02000503030000020003" pitchFamily="2" charset="0"/>
              <a:ea typeface="Sassoon Infant Rg" panose="02000503030000020003" pitchFamily="2" charset="0"/>
            </a:endParaRPr>
          </a:p>
          <a:p>
            <a:pPr marL="457200" indent="-457200" algn="ctr">
              <a:buFont typeface="Arial" panose="020B0604020202020204" pitchFamily="34" charset="0"/>
              <a:buChar char="•"/>
            </a:pPr>
            <a:r>
              <a:rPr lang="en-GB" sz="3200" dirty="0">
                <a:solidFill>
                  <a:schemeClr val="tx1"/>
                </a:solidFill>
                <a:latin typeface="Sassoon Infant Rg" panose="02000503030000020003" pitchFamily="2" charset="0"/>
                <a:ea typeface="Sassoon Infant Rg" panose="02000503030000020003" pitchFamily="2" charset="0"/>
              </a:rPr>
              <a:t>Tooth decay is the number 1 reason that children </a:t>
            </a:r>
            <a:endParaRPr lang="en-GB" sz="3200" dirty="0" smtClean="0">
              <a:solidFill>
                <a:schemeClr val="tx1"/>
              </a:solidFill>
              <a:latin typeface="Sassoon Infant Rg" panose="02000503030000020003" pitchFamily="2" charset="0"/>
              <a:ea typeface="Sassoon Infant Rg" panose="02000503030000020003" pitchFamily="2" charset="0"/>
            </a:endParaRPr>
          </a:p>
          <a:p>
            <a:pPr algn="ctr"/>
            <a:r>
              <a:rPr lang="en-GB" sz="3200" dirty="0" smtClean="0">
                <a:solidFill>
                  <a:schemeClr val="tx1"/>
                </a:solidFill>
                <a:latin typeface="Sassoon Infant Rg" panose="02000503030000020003" pitchFamily="2" charset="0"/>
                <a:ea typeface="Sassoon Infant Rg" panose="02000503030000020003" pitchFamily="2" charset="0"/>
              </a:rPr>
              <a:t>aged 5-9 are </a:t>
            </a:r>
            <a:r>
              <a:rPr lang="en-GB" sz="3200" dirty="0">
                <a:solidFill>
                  <a:schemeClr val="tx1"/>
                </a:solidFill>
                <a:latin typeface="Sassoon Infant Rg" panose="02000503030000020003" pitchFamily="2" charset="0"/>
                <a:ea typeface="Sassoon Infant Rg" panose="02000503030000020003" pitchFamily="2" charset="0"/>
              </a:rPr>
              <a:t>admitted to hospital! </a:t>
            </a:r>
          </a:p>
          <a:p>
            <a:pPr marL="457200" indent="-457200" algn="ctr">
              <a:buFont typeface="Arial" panose="020B0604020202020204" pitchFamily="34" charset="0"/>
              <a:buChar char="•"/>
            </a:pPr>
            <a:r>
              <a:rPr lang="en-GB" sz="3200" dirty="0">
                <a:solidFill>
                  <a:schemeClr val="tx1"/>
                </a:solidFill>
                <a:latin typeface="Sassoon Infant Rg" panose="02000503030000020003" pitchFamily="2" charset="0"/>
                <a:ea typeface="Sassoon Infant Rg" panose="02000503030000020003" pitchFamily="2" charset="0"/>
              </a:rPr>
              <a:t>23,529 children underwent hospital treatment for </a:t>
            </a:r>
            <a:r>
              <a:rPr lang="en-GB" sz="3200" dirty="0" smtClean="0">
                <a:solidFill>
                  <a:schemeClr val="tx1"/>
                </a:solidFill>
                <a:latin typeface="Sassoon Infant Rg" panose="02000503030000020003" pitchFamily="2" charset="0"/>
                <a:ea typeface="Sassoon Infant Rg" panose="02000503030000020003" pitchFamily="2" charset="0"/>
              </a:rPr>
              <a:t>tooth </a:t>
            </a:r>
            <a:r>
              <a:rPr lang="en-GB" sz="3200" dirty="0">
                <a:solidFill>
                  <a:schemeClr val="tx1"/>
                </a:solidFill>
                <a:latin typeface="Sassoon Infant Rg" panose="02000503030000020003" pitchFamily="2" charset="0"/>
                <a:ea typeface="Sassoon Infant Rg" panose="02000503030000020003" pitchFamily="2" charset="0"/>
              </a:rPr>
              <a:t>decay from April 2019 to March 2020. This is more than double the second most common cause, acute tonsilitis! </a:t>
            </a:r>
          </a:p>
          <a:p>
            <a:pPr marL="457200" indent="-457200" algn="ctr">
              <a:buFont typeface="Arial" panose="020B0604020202020204" pitchFamily="34" charset="0"/>
              <a:buChar char="•"/>
            </a:pPr>
            <a:endParaRPr lang="en-GB" sz="3200" dirty="0">
              <a:solidFill>
                <a:schemeClr val="tx1"/>
              </a:solidFill>
              <a:latin typeface="Sassoon Infant Rg" panose="02000503030000020003" pitchFamily="2" charset="0"/>
              <a:ea typeface="Sassoon Infant Rg" panose="02000503030000020003" pitchFamily="2" charset="0"/>
            </a:endParaRP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endParaRPr lang="en-GB" sz="2800" dirty="0">
              <a:solidFill>
                <a:schemeClr val="tx1"/>
              </a:solidFill>
              <a:latin typeface="Sassoon Infant Rg" panose="02000503030000020003" pitchFamily="2" charset="0"/>
              <a:ea typeface="Sassoon Infant Rg" panose="02000503030000020003" pitchFamily="2" charset="0"/>
            </a:endParaRPr>
          </a:p>
        </p:txBody>
      </p:sp>
      <p:pic>
        <p:nvPicPr>
          <p:cNvPr id="3" name="Picture 2">
            <a:extLst>
              <a:ext uri="{FF2B5EF4-FFF2-40B4-BE49-F238E27FC236}">
                <a16:creationId xmlns:a16="http://schemas.microsoft.com/office/drawing/2014/main" xmlns="" id="{387C8DC1-301B-428B-8293-FF7146C3C0F0}"/>
              </a:ext>
            </a:extLst>
          </p:cNvPr>
          <p:cNvPicPr>
            <a:picLocks noChangeAspect="1"/>
          </p:cNvPicPr>
          <p:nvPr/>
        </p:nvPicPr>
        <p:blipFill>
          <a:blip r:embed="rId3"/>
          <a:stretch>
            <a:fillRect/>
          </a:stretch>
        </p:blipFill>
        <p:spPr>
          <a:xfrm>
            <a:off x="4855957" y="4677187"/>
            <a:ext cx="2253760" cy="1536645"/>
          </a:xfrm>
          <a:prstGeom prst="rect">
            <a:avLst/>
          </a:prstGeom>
        </p:spPr>
      </p:pic>
    </p:spTree>
    <p:extLst>
      <p:ext uri="{BB962C8B-B14F-4D97-AF65-F5344CB8AC3E}">
        <p14:creationId xmlns:p14="http://schemas.microsoft.com/office/powerpoint/2010/main" val="235916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When should we take our first trip to the dentist?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r>
              <a:rPr lang="en-GB" sz="7000" dirty="0">
                <a:solidFill>
                  <a:schemeClr val="tx1"/>
                </a:solidFill>
                <a:latin typeface="Sassoon Infant Rg" panose="02000503030000020003" pitchFamily="2" charset="0"/>
                <a:ea typeface="Sassoon Infant Rg" panose="02000503030000020003" pitchFamily="2" charset="0"/>
              </a:rPr>
              <a:t>At 6 months then </a:t>
            </a:r>
            <a:r>
              <a:rPr lang="en-GB" sz="7000" dirty="0" smtClean="0">
                <a:solidFill>
                  <a:schemeClr val="tx1"/>
                </a:solidFill>
                <a:latin typeface="Sassoon Infant Rg" panose="02000503030000020003" pitchFamily="2" charset="0"/>
                <a:ea typeface="Sassoon Infant Rg" panose="02000503030000020003" pitchFamily="2" charset="0"/>
              </a:rPr>
              <a:t>every 6 </a:t>
            </a:r>
            <a:r>
              <a:rPr lang="en-GB" sz="7000" dirty="0">
                <a:solidFill>
                  <a:schemeClr val="tx1"/>
                </a:solidFill>
                <a:latin typeface="Sassoon Infant Rg" panose="02000503030000020003" pitchFamily="2" charset="0"/>
                <a:ea typeface="Sassoon Infant Rg" panose="02000503030000020003" pitchFamily="2" charset="0"/>
              </a:rPr>
              <a:t>months </a:t>
            </a:r>
          </a:p>
        </p:txBody>
      </p:sp>
      <p:pic>
        <p:nvPicPr>
          <p:cNvPr id="3" name="Picture 2">
            <a:extLst>
              <a:ext uri="{FF2B5EF4-FFF2-40B4-BE49-F238E27FC236}">
                <a16:creationId xmlns:a16="http://schemas.microsoft.com/office/drawing/2014/main" xmlns="" id="{23536016-F288-499B-B41A-1EC602A0189B}"/>
              </a:ext>
            </a:extLst>
          </p:cNvPr>
          <p:cNvPicPr>
            <a:picLocks noChangeAspect="1"/>
          </p:cNvPicPr>
          <p:nvPr/>
        </p:nvPicPr>
        <p:blipFill>
          <a:blip r:embed="rId3"/>
          <a:stretch>
            <a:fillRect/>
          </a:stretch>
        </p:blipFill>
        <p:spPr>
          <a:xfrm>
            <a:off x="8063715" y="4614541"/>
            <a:ext cx="2097426" cy="1254473"/>
          </a:xfrm>
          <a:prstGeom prst="rect">
            <a:avLst/>
          </a:prstGeom>
        </p:spPr>
      </p:pic>
    </p:spTree>
    <p:extLst>
      <p:ext uri="{BB962C8B-B14F-4D97-AF65-F5344CB8AC3E}">
        <p14:creationId xmlns:p14="http://schemas.microsoft.com/office/powerpoint/2010/main" val="76950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How to keep your child’s teeth healthy</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Teach your child how to clean their teeth at least twice a day, </a:t>
            </a:r>
            <a:r>
              <a:rPr lang="en-GB" sz="2800" b="0" i="0">
                <a:solidFill>
                  <a:srgbClr val="333333"/>
                </a:solidFill>
                <a:effectLst/>
                <a:latin typeface="Sassoon Infant Rg" panose="02000503030000020003" pitchFamily="2" charset="0"/>
                <a:ea typeface="Sassoon Infant Rg" panose="02000503030000020003" pitchFamily="2" charset="0"/>
              </a:rPr>
              <a:t>you </a:t>
            </a:r>
            <a:r>
              <a:rPr lang="en-GB" sz="2800" b="0" i="0" smtClean="0">
                <a:solidFill>
                  <a:srgbClr val="333333"/>
                </a:solidFill>
                <a:effectLst/>
                <a:latin typeface="Sassoon Infant Rg" panose="02000503030000020003" pitchFamily="2" charset="0"/>
                <a:ea typeface="Sassoon Infant Rg" panose="02000503030000020003" pitchFamily="2" charset="0"/>
              </a:rPr>
              <a:t>will </a:t>
            </a:r>
            <a:r>
              <a:rPr lang="en-GB" sz="2800" b="0" i="0" dirty="0">
                <a:solidFill>
                  <a:srgbClr val="333333"/>
                </a:solidFill>
                <a:effectLst/>
                <a:latin typeface="Sassoon Infant Rg" panose="02000503030000020003" pitchFamily="2" charset="0"/>
                <a:ea typeface="Sassoon Infant Rg" panose="02000503030000020003" pitchFamily="2" charset="0"/>
              </a:rPr>
              <a:t>need to support this until they are 10.</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Eat a well-balanced diet that limits starchy or sugary foods.</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Make sure that your child is drinking water or using dental </a:t>
            </a:r>
            <a:r>
              <a:rPr lang="en-GB" sz="2800" b="0" i="0" dirty="0" smtClean="0">
                <a:solidFill>
                  <a:srgbClr val="333333"/>
                </a:solidFill>
                <a:effectLst/>
                <a:latin typeface="Sassoon Infant Rg" panose="02000503030000020003" pitchFamily="2" charset="0"/>
                <a:ea typeface="Sassoon Infant Rg" panose="02000503030000020003" pitchFamily="2" charset="0"/>
              </a:rPr>
              <a:t>products </a:t>
            </a:r>
            <a:r>
              <a:rPr lang="en-GB" sz="2800" b="0" i="0" dirty="0">
                <a:solidFill>
                  <a:srgbClr val="333333"/>
                </a:solidFill>
                <a:effectLst/>
                <a:latin typeface="Sassoon Infant Rg" panose="02000503030000020003" pitchFamily="2" charset="0"/>
                <a:ea typeface="Sassoon Infant Rg" panose="02000503030000020003" pitchFamily="2" charset="0"/>
              </a:rPr>
              <a:t>with the appropriate level of fluoride.</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Take your child to the dentist for regular check-ups and preventive care.</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Visit the dentist right away if an injury has led to chipped, broken, or knocked-out teeth.</a:t>
            </a: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xmlns="" id="{989831AE-0623-44D8-9ABB-791B9378B0CB}"/>
              </a:ext>
            </a:extLst>
          </p:cNvPr>
          <p:cNvPicPr>
            <a:picLocks noChangeAspect="1"/>
          </p:cNvPicPr>
          <p:nvPr/>
        </p:nvPicPr>
        <p:blipFill>
          <a:blip r:embed="rId3"/>
          <a:stretch>
            <a:fillRect/>
          </a:stretch>
        </p:blipFill>
        <p:spPr>
          <a:xfrm>
            <a:off x="4495158" y="163906"/>
            <a:ext cx="2994703" cy="1080551"/>
          </a:xfrm>
          <a:prstGeom prst="rect">
            <a:avLst/>
          </a:prstGeom>
        </p:spPr>
      </p:pic>
    </p:spTree>
    <p:extLst>
      <p:ext uri="{BB962C8B-B14F-4D97-AF65-F5344CB8AC3E}">
        <p14:creationId xmlns:p14="http://schemas.microsoft.com/office/powerpoint/2010/main" val="173482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Why do you need fluoride?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ctr"/>
            <a:r>
              <a:rPr lang="en-GB" sz="3200" dirty="0">
                <a:solidFill>
                  <a:schemeClr val="tx1"/>
                </a:solidFill>
                <a:latin typeface="Sassoon Infant Rg" panose="02000503030000020003" pitchFamily="2" charset="0"/>
                <a:ea typeface="Sassoon Infant Rg" panose="02000503030000020003" pitchFamily="2" charset="0"/>
              </a:rPr>
              <a:t>Over time, we have become increasingly aware of the important role of fluoride in strengthening tooth </a:t>
            </a:r>
            <a:r>
              <a:rPr lang="en-GB" sz="3200" dirty="0" smtClean="0">
                <a:solidFill>
                  <a:schemeClr val="tx1"/>
                </a:solidFill>
                <a:latin typeface="Sassoon Infant Rg" panose="02000503030000020003" pitchFamily="2" charset="0"/>
                <a:ea typeface="Sassoon Infant Rg" panose="02000503030000020003" pitchFamily="2" charset="0"/>
              </a:rPr>
              <a:t>enamel. </a:t>
            </a:r>
            <a:r>
              <a:rPr lang="en-GB" sz="3200" dirty="0">
                <a:solidFill>
                  <a:schemeClr val="tx1"/>
                </a:solidFill>
                <a:latin typeface="Sassoon Infant Rg" panose="02000503030000020003" pitchFamily="2" charset="0"/>
                <a:ea typeface="Sassoon Infant Rg" panose="02000503030000020003" pitchFamily="2" charset="0"/>
              </a:rPr>
              <a:t>Fluoride occurs naturally in some water supplies, but in other parts of the country it is added to prevent dental decay. Research has shown that there is substantially less dental decay in children’s teeth in areas where the drinking water is fluoridated.</a:t>
            </a:r>
          </a:p>
        </p:txBody>
      </p:sp>
      <p:pic>
        <p:nvPicPr>
          <p:cNvPr id="3" name="Picture 2">
            <a:extLst>
              <a:ext uri="{FF2B5EF4-FFF2-40B4-BE49-F238E27FC236}">
                <a16:creationId xmlns:a16="http://schemas.microsoft.com/office/drawing/2014/main" xmlns="" id="{989831AE-0623-44D8-9ABB-791B9378B0CB}"/>
              </a:ext>
            </a:extLst>
          </p:cNvPr>
          <p:cNvPicPr>
            <a:picLocks noChangeAspect="1"/>
          </p:cNvPicPr>
          <p:nvPr/>
        </p:nvPicPr>
        <p:blipFill>
          <a:blip r:embed="rId3"/>
          <a:stretch>
            <a:fillRect/>
          </a:stretch>
        </p:blipFill>
        <p:spPr>
          <a:xfrm>
            <a:off x="4495158" y="163906"/>
            <a:ext cx="2994703" cy="1080551"/>
          </a:xfrm>
          <a:prstGeom prst="rect">
            <a:avLst/>
          </a:prstGeom>
        </p:spPr>
      </p:pic>
    </p:spTree>
    <p:extLst>
      <p:ext uri="{BB962C8B-B14F-4D97-AF65-F5344CB8AC3E}">
        <p14:creationId xmlns:p14="http://schemas.microsoft.com/office/powerpoint/2010/main" val="425096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How should you brush children’s teeth? </a:t>
            </a:r>
          </a:p>
          <a:p>
            <a:pPr algn="ctr"/>
            <a:endParaRPr lang="en-GB" sz="2800" dirty="0">
              <a:solidFill>
                <a:schemeClr val="tx1"/>
              </a:solidFill>
              <a:latin typeface="Sassoon Infant Rg" panose="02000503030000020003" pitchFamily="2" charset="0"/>
              <a:ea typeface="Sassoon Infant Rg" panose="02000503030000020003" pitchFamily="2" charset="0"/>
            </a:endParaRP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 Use fluoride toothpast</a:t>
            </a:r>
            <a:r>
              <a:rPr lang="en-GB" sz="2800" dirty="0">
                <a:solidFill>
                  <a:srgbClr val="333333"/>
                </a:solidFill>
                <a:latin typeface="Sassoon Infant Rg" panose="02000503030000020003" pitchFamily="2" charset="0"/>
                <a:ea typeface="Sassoon Infant Rg" panose="02000503030000020003" pitchFamily="2" charset="0"/>
              </a:rPr>
              <a:t>e appropriate for their age – a pea sized amount</a:t>
            </a:r>
          </a:p>
          <a:p>
            <a:pPr algn="l">
              <a:buFont typeface="+mj-lt"/>
              <a:buAutoNum type="arabicPeriod"/>
            </a:pPr>
            <a:r>
              <a:rPr lang="en-GB" sz="2800" dirty="0">
                <a:solidFill>
                  <a:srgbClr val="333333"/>
                </a:solidFill>
                <a:latin typeface="Sassoon Infant Rg" panose="02000503030000020003" pitchFamily="2" charset="0"/>
                <a:ea typeface="Sassoon Infant Rg" panose="02000503030000020003" pitchFamily="2" charset="0"/>
              </a:rPr>
              <a:t> At a 45 degree angle brush where the gum meets the teeth gently </a:t>
            </a:r>
            <a:r>
              <a:rPr lang="en-GB" sz="2800" dirty="0" smtClean="0">
                <a:solidFill>
                  <a:srgbClr val="333333"/>
                </a:solidFill>
                <a:latin typeface="Sassoon Infant Rg" panose="02000503030000020003" pitchFamily="2" charset="0"/>
                <a:ea typeface="Sassoon Infant Rg" panose="02000503030000020003" pitchFamily="2" charset="0"/>
              </a:rPr>
              <a:t>all </a:t>
            </a:r>
            <a:r>
              <a:rPr lang="en-GB" sz="2800" dirty="0">
                <a:solidFill>
                  <a:srgbClr val="333333"/>
                </a:solidFill>
                <a:latin typeface="Sassoon Infant Rg" panose="02000503030000020003" pitchFamily="2" charset="0"/>
                <a:ea typeface="Sassoon Infant Rg" panose="02000503030000020003" pitchFamily="2" charset="0"/>
              </a:rPr>
              <a:t>around</a:t>
            </a:r>
          </a:p>
          <a:p>
            <a:pPr algn="l">
              <a:buFont typeface="+mj-lt"/>
              <a:buAutoNum type="arabicPeriod"/>
            </a:pPr>
            <a:r>
              <a:rPr lang="en-GB" sz="2800" dirty="0">
                <a:solidFill>
                  <a:srgbClr val="333333"/>
                </a:solidFill>
                <a:latin typeface="Sassoon Infant Rg" panose="02000503030000020003" pitchFamily="2" charset="0"/>
                <a:ea typeface="Sassoon Infant Rg" panose="02000503030000020003" pitchFamily="2" charset="0"/>
              </a:rPr>
              <a:t> Spit out the toothpaste   </a:t>
            </a:r>
          </a:p>
          <a:p>
            <a:pPr algn="l">
              <a:buFont typeface="+mj-lt"/>
              <a:buAutoNum type="arabicPeriod"/>
            </a:pPr>
            <a:r>
              <a:rPr lang="en-GB" sz="2800" b="0" i="0" dirty="0">
                <a:solidFill>
                  <a:srgbClr val="333333"/>
                </a:solidFill>
                <a:effectLst/>
                <a:latin typeface="Sassoon Infant Rg" panose="02000503030000020003" pitchFamily="2" charset="0"/>
                <a:ea typeface="Sassoon Infant Rg" panose="02000503030000020003" pitchFamily="2" charset="0"/>
              </a:rPr>
              <a:t>Brush twice a day for 2 minutes </a:t>
            </a: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xmlns="" id="{8346B08B-BEDF-4B42-A121-18D56F0F9EFA}"/>
              </a:ext>
            </a:extLst>
          </p:cNvPr>
          <p:cNvPicPr>
            <a:picLocks noChangeAspect="1"/>
          </p:cNvPicPr>
          <p:nvPr/>
        </p:nvPicPr>
        <p:blipFill>
          <a:blip r:embed="rId3"/>
          <a:stretch>
            <a:fillRect/>
          </a:stretch>
        </p:blipFill>
        <p:spPr>
          <a:xfrm>
            <a:off x="7248311" y="3994507"/>
            <a:ext cx="1085850" cy="2219325"/>
          </a:xfrm>
          <a:prstGeom prst="rect">
            <a:avLst/>
          </a:prstGeom>
        </p:spPr>
      </p:pic>
    </p:spTree>
    <p:extLst>
      <p:ext uri="{BB962C8B-B14F-4D97-AF65-F5344CB8AC3E}">
        <p14:creationId xmlns:p14="http://schemas.microsoft.com/office/powerpoint/2010/main" val="323752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Stop using baby bottles at 12 months as </a:t>
            </a:r>
            <a:r>
              <a:rPr lang="en-GB" sz="2800" b="0" i="0" dirty="0">
                <a:solidFill>
                  <a:srgbClr val="3B3B3B"/>
                </a:solidFill>
                <a:effectLst/>
                <a:latin typeface="Sassoon Infant Rg" panose="02000503030000020003" pitchFamily="2" charset="0"/>
                <a:ea typeface="Sassoon Infant Rg" panose="02000503030000020003" pitchFamily="2" charset="0"/>
              </a:rPr>
              <a:t>drinking from a </a:t>
            </a:r>
            <a:r>
              <a:rPr lang="en-GB" sz="2800" b="0" i="0" dirty="0" smtClean="0">
                <a:solidFill>
                  <a:srgbClr val="3B3B3B"/>
                </a:solidFill>
                <a:effectLst/>
                <a:latin typeface="Sassoon Infant Rg" panose="02000503030000020003" pitchFamily="2" charset="0"/>
                <a:ea typeface="Sassoon Infant Rg" panose="02000503030000020003" pitchFamily="2" charset="0"/>
              </a:rPr>
              <a:t>bottle rather </a:t>
            </a:r>
            <a:r>
              <a:rPr lang="en-GB" sz="2800" b="0" i="0" dirty="0">
                <a:solidFill>
                  <a:srgbClr val="3B3B3B"/>
                </a:solidFill>
                <a:effectLst/>
                <a:latin typeface="Sassoon Infant Rg" panose="02000503030000020003" pitchFamily="2" charset="0"/>
                <a:ea typeface="Sassoon Infant Rg" panose="02000503030000020003" pitchFamily="2" charset="0"/>
              </a:rPr>
              <a:t>than a cup or beaker may encourage dental cavities in children, as the natural milk sugars present often linger around the teeth for longer with the use of the bottle.</a:t>
            </a: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xmlns="" id="{AAF18AB8-07AA-449F-A7D0-012313DFAA9B}"/>
              </a:ext>
            </a:extLst>
          </p:cNvPr>
          <p:cNvPicPr>
            <a:picLocks noChangeAspect="1"/>
          </p:cNvPicPr>
          <p:nvPr/>
        </p:nvPicPr>
        <p:blipFill>
          <a:blip r:embed="rId3"/>
          <a:stretch>
            <a:fillRect/>
          </a:stretch>
        </p:blipFill>
        <p:spPr>
          <a:xfrm>
            <a:off x="9257016" y="3947334"/>
            <a:ext cx="1925494" cy="2050526"/>
          </a:xfrm>
          <a:prstGeom prst="rect">
            <a:avLst/>
          </a:prstGeom>
        </p:spPr>
      </p:pic>
    </p:spTree>
    <p:extLst>
      <p:ext uri="{BB962C8B-B14F-4D97-AF65-F5344CB8AC3E}">
        <p14:creationId xmlns:p14="http://schemas.microsoft.com/office/powerpoint/2010/main" val="216580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0" i="0" dirty="0">
                <a:solidFill>
                  <a:srgbClr val="333333"/>
                </a:solidFill>
                <a:effectLst/>
                <a:latin typeface="Sassoon Infant Rg" panose="02000503030000020003" pitchFamily="2" charset="0"/>
                <a:ea typeface="Sassoon Infant Rg" panose="02000503030000020003" pitchFamily="2" charset="0"/>
              </a:rPr>
              <a:t>Only drink water a</a:t>
            </a:r>
            <a:r>
              <a:rPr lang="en-GB" sz="2800" dirty="0">
                <a:solidFill>
                  <a:srgbClr val="333333"/>
                </a:solidFill>
                <a:latin typeface="Sassoon Infant Rg" panose="02000503030000020003" pitchFamily="2" charset="0"/>
                <a:ea typeface="Sassoon Infant Rg" panose="02000503030000020003" pitchFamily="2" charset="0"/>
              </a:rPr>
              <a:t>t night as this cannot effect teeth. </a:t>
            </a: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5" name="Picture 4">
            <a:extLst>
              <a:ext uri="{FF2B5EF4-FFF2-40B4-BE49-F238E27FC236}">
                <a16:creationId xmlns:a16="http://schemas.microsoft.com/office/drawing/2014/main" xmlns="" id="{7283BC94-6ECE-4351-AD41-30F2AE9E9F09}"/>
              </a:ext>
            </a:extLst>
          </p:cNvPr>
          <p:cNvPicPr>
            <a:picLocks noChangeAspect="1"/>
          </p:cNvPicPr>
          <p:nvPr/>
        </p:nvPicPr>
        <p:blipFill>
          <a:blip r:embed="rId3"/>
          <a:stretch>
            <a:fillRect/>
          </a:stretch>
        </p:blipFill>
        <p:spPr>
          <a:xfrm>
            <a:off x="8926156" y="3749960"/>
            <a:ext cx="1819275" cy="2152650"/>
          </a:xfrm>
          <a:prstGeom prst="rect">
            <a:avLst/>
          </a:prstGeom>
        </p:spPr>
      </p:pic>
    </p:spTree>
    <p:extLst>
      <p:ext uri="{BB962C8B-B14F-4D97-AF65-F5344CB8AC3E}">
        <p14:creationId xmlns:p14="http://schemas.microsoft.com/office/powerpoint/2010/main" val="174654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1B2D45E-314F-3743-8F2B-5BDD38CC0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00740" y="6369589"/>
            <a:ext cx="1204271" cy="423928"/>
          </a:xfrm>
          <a:prstGeom prst="rect">
            <a:avLst/>
          </a:prstGeom>
        </p:spPr>
      </p:pic>
      <p:sp>
        <p:nvSpPr>
          <p:cNvPr id="7" name="Rectangle 6">
            <a:extLst>
              <a:ext uri="{FF2B5EF4-FFF2-40B4-BE49-F238E27FC236}">
                <a16:creationId xmlns:a16="http://schemas.microsoft.com/office/drawing/2014/main" xmlns="" id="{C526A26E-AC56-8542-9C19-F06F733A8008}"/>
              </a:ext>
            </a:extLst>
          </p:cNvPr>
          <p:cNvSpPr/>
          <p:nvPr/>
        </p:nvSpPr>
        <p:spPr>
          <a:xfrm>
            <a:off x="86989" y="6516518"/>
            <a:ext cx="2348720" cy="276999"/>
          </a:xfrm>
          <a:prstGeom prst="rect">
            <a:avLst/>
          </a:prstGeom>
        </p:spPr>
        <p:txBody>
          <a:bodyPr wrap="none">
            <a:spAutoFit/>
          </a:bodyPr>
          <a:lstStyle/>
          <a:p>
            <a:r>
              <a:rPr lang="en-GB" sz="1200" b="1" dirty="0">
                <a:solidFill>
                  <a:srgbClr val="000000"/>
                </a:solidFill>
                <a:latin typeface="Sassoon Infant Std" panose="020B0503020103030203" pitchFamily="34" charset="0"/>
              </a:rPr>
              <a:t>© Early Years </a:t>
            </a:r>
            <a:r>
              <a:rPr lang="en-GB" sz="1200" b="1" dirty="0">
                <a:latin typeface="Sassoon Infant Std" panose="020B0503020103030203" pitchFamily="34" charset="0"/>
              </a:rPr>
              <a:t>Staffroom.com</a:t>
            </a:r>
            <a:r>
              <a:rPr lang="en-GB" sz="1200" b="1" dirty="0">
                <a:solidFill>
                  <a:srgbClr val="000000"/>
                </a:solidFill>
                <a:latin typeface="Sassoon Infant Std" panose="020B0503020103030203" pitchFamily="34" charset="0"/>
              </a:rPr>
              <a:t> Ltd</a:t>
            </a:r>
            <a:endParaRPr lang="en-GB" sz="1200" b="1" dirty="0">
              <a:latin typeface="Sassoon Infant Std" panose="020B0503020103030203" pitchFamily="34" charset="0"/>
            </a:endParaRPr>
          </a:p>
        </p:txBody>
      </p:sp>
      <p:sp>
        <p:nvSpPr>
          <p:cNvPr id="8" name="Rounded Rectangle 7">
            <a:extLst>
              <a:ext uri="{FF2B5EF4-FFF2-40B4-BE49-F238E27FC236}">
                <a16:creationId xmlns:a16="http://schemas.microsoft.com/office/drawing/2014/main" xmlns="" id="{F2177653-A61C-A347-8DE4-5A6EAEF50BDF}"/>
              </a:ext>
            </a:extLst>
          </p:cNvPr>
          <p:cNvSpPr/>
          <p:nvPr/>
        </p:nvSpPr>
        <p:spPr>
          <a:xfrm>
            <a:off x="394332" y="163906"/>
            <a:ext cx="11403335" cy="60499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endParaRPr lang="en-GB" sz="4400" b="1" dirty="0">
              <a:solidFill>
                <a:srgbClr val="0070C0"/>
              </a:solidFill>
              <a:latin typeface="Sassoon Infant Rg" panose="02000503030000020003" pitchFamily="2" charset="0"/>
              <a:ea typeface="Sassoon Infant Rg" panose="02000503030000020003" pitchFamily="2" charset="0"/>
            </a:endParaRPr>
          </a:p>
          <a:p>
            <a:pPr algn="ctr"/>
            <a:r>
              <a:rPr lang="en-GB" sz="4400" b="1" dirty="0">
                <a:solidFill>
                  <a:srgbClr val="0070C0"/>
                </a:solidFill>
                <a:latin typeface="Sassoon Infant Rg" panose="02000503030000020003" pitchFamily="2" charset="0"/>
                <a:ea typeface="Sassoon Infant Rg" panose="02000503030000020003" pitchFamily="2" charset="0"/>
              </a:rPr>
              <a:t>What else can I do? </a:t>
            </a:r>
          </a:p>
          <a:p>
            <a:pPr algn="l"/>
            <a:endParaRPr lang="en-GB" sz="2800" b="0" i="0" dirty="0">
              <a:solidFill>
                <a:schemeClr val="tx1"/>
              </a:solidFill>
              <a:effectLst/>
              <a:latin typeface="Sassoon Infant Rg" panose="02000503030000020003" pitchFamily="2" charset="0"/>
              <a:ea typeface="Sassoon Infant Rg" panose="02000503030000020003" pitchFamily="2" charset="0"/>
            </a:endParaRPr>
          </a:p>
          <a:p>
            <a:pPr algn="l"/>
            <a:r>
              <a:rPr lang="en-GB" sz="2800" b="1" i="0" dirty="0">
                <a:solidFill>
                  <a:srgbClr val="FF0000"/>
                </a:solidFill>
                <a:effectLst/>
                <a:latin typeface="Sassoon Infant Rg" panose="02000503030000020003" pitchFamily="2" charset="0"/>
                <a:ea typeface="Sassoon Infant Rg" panose="02000503030000020003" pitchFamily="2" charset="0"/>
              </a:rPr>
              <a:t>Avoid</a:t>
            </a:r>
            <a:r>
              <a:rPr lang="en-GB" sz="2800" b="0" i="0" dirty="0">
                <a:solidFill>
                  <a:srgbClr val="333333"/>
                </a:solidFill>
                <a:effectLst/>
                <a:latin typeface="Sassoon Infant Rg" panose="02000503030000020003" pitchFamily="2" charset="0"/>
                <a:ea typeface="Sassoon Infant Rg" panose="02000503030000020003" pitchFamily="2" charset="0"/>
              </a:rPr>
              <a:t> sugary foods and drinks. </a:t>
            </a:r>
          </a:p>
          <a:p>
            <a:pPr algn="l"/>
            <a:endParaRPr lang="en-GB" sz="2800" dirty="0">
              <a:solidFill>
                <a:srgbClr val="333333"/>
              </a:solidFill>
              <a:latin typeface="Sassoon Infant Rg" panose="02000503030000020003" pitchFamily="2" charset="0"/>
              <a:ea typeface="Sassoon Infant Rg" panose="02000503030000020003" pitchFamily="2" charset="0"/>
            </a:endParaRPr>
          </a:p>
          <a:p>
            <a:pPr algn="l">
              <a:buFont typeface="+mj-lt"/>
              <a:buAutoNum type="arabicPeriod"/>
            </a:pPr>
            <a:endParaRPr lang="en-GB" sz="2800" b="0" i="0" dirty="0">
              <a:solidFill>
                <a:srgbClr val="333333"/>
              </a:solidFill>
              <a:effectLst/>
              <a:latin typeface="Sassoon Infant Rg" panose="02000503030000020003" pitchFamily="2" charset="0"/>
              <a:ea typeface="Sassoon Infant Rg" panose="02000503030000020003" pitchFamily="2" charset="0"/>
            </a:endParaRPr>
          </a:p>
          <a:p>
            <a:pPr algn="ctr"/>
            <a:endParaRPr lang="en-GB" sz="7000" dirty="0">
              <a:solidFill>
                <a:schemeClr val="tx1"/>
              </a:solidFill>
              <a:latin typeface="Comic Sans MS" panose="030F0902030302020204" pitchFamily="66" charset="0"/>
            </a:endParaRPr>
          </a:p>
        </p:txBody>
      </p:sp>
      <p:pic>
        <p:nvPicPr>
          <p:cNvPr id="3" name="Picture 2">
            <a:extLst>
              <a:ext uri="{FF2B5EF4-FFF2-40B4-BE49-F238E27FC236}">
                <a16:creationId xmlns:a16="http://schemas.microsoft.com/office/drawing/2014/main" xmlns="" id="{8212BCFD-0B88-4019-B6E7-3EACF4A0D8BC}"/>
              </a:ext>
            </a:extLst>
          </p:cNvPr>
          <p:cNvPicPr>
            <a:picLocks noChangeAspect="1"/>
          </p:cNvPicPr>
          <p:nvPr/>
        </p:nvPicPr>
        <p:blipFill>
          <a:blip r:embed="rId3"/>
          <a:stretch>
            <a:fillRect/>
          </a:stretch>
        </p:blipFill>
        <p:spPr>
          <a:xfrm>
            <a:off x="7164298" y="3188869"/>
            <a:ext cx="3390900" cy="2486025"/>
          </a:xfrm>
          <a:prstGeom prst="rect">
            <a:avLst/>
          </a:prstGeom>
        </p:spPr>
      </p:pic>
    </p:spTree>
    <p:extLst>
      <p:ext uri="{BB962C8B-B14F-4D97-AF65-F5344CB8AC3E}">
        <p14:creationId xmlns:p14="http://schemas.microsoft.com/office/powerpoint/2010/main" val="1103156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423</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Comic Sans MS</vt:lpstr>
      <vt:lpstr>Sassoon Infant Rg</vt:lpstr>
      <vt:lpstr>Sassoon Infant Std</vt:lpstr>
      <vt:lpstr>Office Theme</vt:lpstr>
      <vt:lpstr>Oral Health for Parents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Adele Stuckey</dc:creator>
  <cp:lastModifiedBy>Michelle Moore</cp:lastModifiedBy>
  <cp:revision>45</cp:revision>
  <dcterms:created xsi:type="dcterms:W3CDTF">2019-02-25T18:35:26Z</dcterms:created>
  <dcterms:modified xsi:type="dcterms:W3CDTF">2021-11-12T10:13:35Z</dcterms:modified>
</cp:coreProperties>
</file>